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584" autoAdjust="0"/>
  </p:normalViewPr>
  <p:slideViewPr>
    <p:cSldViewPr>
      <p:cViewPr>
        <p:scale>
          <a:sx n="39" d="100"/>
          <a:sy n="39" d="100"/>
        </p:scale>
        <p:origin x="-1740" y="-85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E5D40F-84EC-4423-8A96-C4EC0515DB56}" type="datetimeFigureOut">
              <a:rPr lang="en-US" smtClean="0"/>
              <a:pPr/>
              <a:t>12/18/2012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E867D3-FD34-4649-992F-62DA56608E06}" type="slidenum">
              <a:rPr lang="en-US" smtClean="0"/>
              <a:pPr/>
              <a:t>‹#›</a:t>
            </a:fld>
            <a:endParaRPr lang="en-US"/>
          </a:p>
        </p:txBody>
      </p:sp>
    </p:spTree>
    <p:extLst>
      <p:ext uri="{BB962C8B-B14F-4D97-AF65-F5344CB8AC3E}">
        <p14:creationId xmlns="" xmlns:p14="http://schemas.microsoft.com/office/powerpoint/2010/main" val="1558960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Child</a:t>
            </a:r>
            <a:r>
              <a:rPr lang="en-US" baseline="0" dirty="0" smtClean="0"/>
              <a:t> mortality rate as well as child birth mortality rate was high in this time period. *OUTSIDE INFO* On average typical women would give birth 5 to 6 times in their life, and there was a 10% chance of death during each, so about a 50% chance of death during an average women’s life. Because of this parents did not become emotionally attached to their children, and sometimes they were even very negligent of their children. Society was very brutal during the 16 and 17 hundreds, *OUTSIDE INFO* with wars being fought virtually everywhere in the continent. The great northern war, the war of </a:t>
            </a:r>
            <a:r>
              <a:rPr lang="en-US" baseline="0" dirty="0" err="1" smtClean="0"/>
              <a:t>spanish</a:t>
            </a:r>
            <a:r>
              <a:rPr lang="en-US" baseline="0" dirty="0" smtClean="0"/>
              <a:t> succession, and the French revolutionary wars just to name a few. The violent society influenced punishment and caused it to be very violent as well.  “Spare the rod and Spoil the child”</a:t>
            </a:r>
            <a:endParaRPr lang="en-US" dirty="0"/>
          </a:p>
        </p:txBody>
      </p:sp>
      <p:sp>
        <p:nvSpPr>
          <p:cNvPr id="4" name="Slide Number Placeholder 3"/>
          <p:cNvSpPr>
            <a:spLocks noGrp="1"/>
          </p:cNvSpPr>
          <p:nvPr>
            <p:ph type="sldNum" sz="quarter" idx="10"/>
          </p:nvPr>
        </p:nvSpPr>
        <p:spPr/>
        <p:txBody>
          <a:bodyPr/>
          <a:lstStyle/>
          <a:p>
            <a:fld id="{A7E867D3-FD34-4649-992F-62DA56608E06}" type="slidenum">
              <a:rPr lang="en-US" smtClean="0"/>
              <a:pPr/>
              <a:t>2</a:t>
            </a:fld>
            <a:endParaRPr lang="en-US"/>
          </a:p>
        </p:txBody>
      </p:sp>
    </p:spTree>
    <p:extLst>
      <p:ext uri="{BB962C8B-B14F-4D97-AF65-F5344CB8AC3E}">
        <p14:creationId xmlns="" xmlns:p14="http://schemas.microsoft.com/office/powerpoint/2010/main" val="2949548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Enlightenment brought</a:t>
            </a:r>
            <a:r>
              <a:rPr lang="en-US" baseline="0" dirty="0" smtClean="0"/>
              <a:t> a new attitude toward taking car of and teaching children. It was much less violent and more caring. Enlightenment thinkers ridiculed swaddling, and molding of baby’s bones with </a:t>
            </a:r>
            <a:r>
              <a:rPr lang="en-US" baseline="0" dirty="0" err="1" smtClean="0"/>
              <a:t>corsettes</a:t>
            </a:r>
            <a:r>
              <a:rPr lang="en-US" baseline="0" dirty="0" smtClean="0"/>
              <a:t>. Critics called for loose clothing to allow free movement. The Cause of these changes were because of the </a:t>
            </a:r>
            <a:r>
              <a:rPr lang="en-US" baseline="0" dirty="0" err="1" smtClean="0"/>
              <a:t>enlightement</a:t>
            </a:r>
            <a:r>
              <a:rPr lang="en-US" baseline="0" dirty="0" smtClean="0"/>
              <a:t> ideal of celebration of nature. Rousseau’s Emile or On education, was very influential. Advocated breast feeding, natural dress. Education on boys vs. girls. Girls to be taught domestic </a:t>
            </a:r>
            <a:r>
              <a:rPr lang="en-US" baseline="0" dirty="0" err="1" smtClean="0"/>
              <a:t>responsibilitys</a:t>
            </a:r>
            <a:r>
              <a:rPr lang="en-US" baseline="0" dirty="0" smtClean="0"/>
              <a:t> for their role in society in the future.</a:t>
            </a:r>
          </a:p>
        </p:txBody>
      </p:sp>
      <p:sp>
        <p:nvSpPr>
          <p:cNvPr id="4" name="Slide Number Placeholder 3"/>
          <p:cNvSpPr>
            <a:spLocks noGrp="1"/>
          </p:cNvSpPr>
          <p:nvPr>
            <p:ph type="sldNum" sz="quarter" idx="10"/>
          </p:nvPr>
        </p:nvSpPr>
        <p:spPr/>
        <p:txBody>
          <a:bodyPr/>
          <a:lstStyle/>
          <a:p>
            <a:fld id="{A7E867D3-FD34-4649-992F-62DA56608E06}" type="slidenum">
              <a:rPr lang="en-US" smtClean="0"/>
              <a:pPr/>
              <a:t>3</a:t>
            </a:fld>
            <a:endParaRPr lang="en-US"/>
          </a:p>
        </p:txBody>
      </p:sp>
    </p:spTree>
    <p:extLst>
      <p:ext uri="{BB962C8B-B14F-4D97-AF65-F5344CB8AC3E}">
        <p14:creationId xmlns="" xmlns:p14="http://schemas.microsoft.com/office/powerpoint/2010/main" val="4089960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the second half of the seventeenth century many countries created educational systems for children from 6 to 12 years of age. *RELATION TO TIME PERIOD* This movement also goes hand in hand with the enlightenment, and its idea of progress, and creating a better society. Religious faith was a driving factor behind this movement. Although these countries did expand elementary schools they still did not accommodate all the common children in Europe. </a:t>
            </a:r>
            <a:endParaRPr lang="en-US" dirty="0"/>
          </a:p>
        </p:txBody>
      </p:sp>
      <p:sp>
        <p:nvSpPr>
          <p:cNvPr id="4" name="Slide Number Placeholder 3"/>
          <p:cNvSpPr>
            <a:spLocks noGrp="1"/>
          </p:cNvSpPr>
          <p:nvPr>
            <p:ph type="sldNum" sz="quarter" idx="10"/>
          </p:nvPr>
        </p:nvSpPr>
        <p:spPr/>
        <p:txBody>
          <a:bodyPr/>
          <a:lstStyle/>
          <a:p>
            <a:fld id="{A7E867D3-FD34-4649-992F-62DA56608E06}"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Different characteristics</a:t>
            </a:r>
            <a:r>
              <a:rPr lang="en-US" baseline="0" dirty="0" smtClean="0"/>
              <a:t> of schools for children in each country.</a:t>
            </a:r>
            <a:endParaRPr lang="en-US" dirty="0"/>
          </a:p>
        </p:txBody>
      </p:sp>
      <p:sp>
        <p:nvSpPr>
          <p:cNvPr id="4" name="Slide Number Placeholder 3"/>
          <p:cNvSpPr>
            <a:spLocks noGrp="1"/>
          </p:cNvSpPr>
          <p:nvPr>
            <p:ph type="sldNum" sz="quarter" idx="10"/>
          </p:nvPr>
        </p:nvSpPr>
        <p:spPr/>
        <p:txBody>
          <a:bodyPr/>
          <a:lstStyle/>
          <a:p>
            <a:fld id="{A7E867D3-FD34-4649-992F-62DA56608E06}"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7E9E7A3-2E46-40B4-8FB4-F76899C4412A}"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9E7A3-2E46-40B4-8FB4-F76899C4412A}" type="slidenum">
              <a:rPr lang="en-US" smtClean="0"/>
              <a:pPr/>
              <a:t>‹#›</a:t>
            </a:fld>
            <a:endParaRPr lang="en-US"/>
          </a:p>
        </p:txBody>
      </p:sp>
    </p:spTree>
  </p:cSld>
  <p:clrMapOvr>
    <a:masterClrMapping/>
  </p:clrMapOvr>
  <p:transition>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9E7A3-2E46-40B4-8FB4-F76899C4412A}" type="slidenum">
              <a:rPr lang="en-US" smtClean="0"/>
              <a:pPr/>
              <a:t>‹#›</a:t>
            </a:fld>
            <a:endParaRPr lang="en-US"/>
          </a:p>
        </p:txBody>
      </p:sp>
    </p:spTree>
  </p:cSld>
  <p:clrMapOvr>
    <a:masterClrMapping/>
  </p:clrMapOvr>
  <p:transition>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E9E7A3-2E46-40B4-8FB4-F76899C4412A}" type="slidenum">
              <a:rPr lang="en-US" smtClean="0"/>
              <a:pPr/>
              <a:t>‹#›</a:t>
            </a:fld>
            <a:endParaRPr lang="en-US"/>
          </a:p>
        </p:txBody>
      </p:sp>
    </p:spTree>
  </p:cSld>
  <p:clrMapOvr>
    <a:masterClrMapping/>
  </p:clrMapOvr>
  <p:transition>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7E9E7A3-2E46-40B4-8FB4-F76899C4412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E9E7A3-2E46-40B4-8FB4-F76899C4412A}" type="slidenum">
              <a:rPr lang="en-US" smtClean="0"/>
              <a:pPr/>
              <a:t>‹#›</a:t>
            </a:fld>
            <a:endParaRPr lang="en-US"/>
          </a:p>
        </p:txBody>
      </p:sp>
    </p:spTree>
  </p:cSld>
  <p:clrMapOvr>
    <a:masterClrMapping/>
  </p:clrMapOvr>
  <p:transition>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E9E7A3-2E46-40B4-8FB4-F76899C4412A}" type="slidenum">
              <a:rPr lang="en-US" smtClean="0"/>
              <a:pPr/>
              <a:t>‹#›</a:t>
            </a:fld>
            <a:endParaRPr lang="en-US"/>
          </a:p>
        </p:txBody>
      </p:sp>
    </p:spTree>
  </p:cSld>
  <p:clrMapOvr>
    <a:masterClrMapping/>
  </p:clrMapOvr>
  <p:transition>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E9E7A3-2E46-40B4-8FB4-F76899C4412A}" type="slidenum">
              <a:rPr lang="en-US" smtClean="0"/>
              <a:pPr/>
              <a:t>‹#›</a:t>
            </a:fld>
            <a:endParaRPr lang="en-US"/>
          </a:p>
        </p:txBody>
      </p:sp>
    </p:spTree>
  </p:cSld>
  <p:clrMapOvr>
    <a:masterClrMapping/>
  </p:clrMapOvr>
  <p:transition>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E9E7A3-2E46-40B4-8FB4-F76899C4412A}" type="slidenum">
              <a:rPr lang="en-US" smtClean="0"/>
              <a:pPr/>
              <a:t>‹#›</a:t>
            </a:fld>
            <a:endParaRPr lang="en-US"/>
          </a:p>
        </p:txBody>
      </p:sp>
    </p:spTree>
  </p:cSld>
  <p:clrMapOvr>
    <a:masterClrMapping/>
  </p:clrMapOvr>
  <p:transition>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E9E7A3-2E46-40B4-8FB4-F76899C4412A}" type="slidenum">
              <a:rPr lang="en-US" smtClean="0"/>
              <a:pPr/>
              <a:t>‹#›</a:t>
            </a:fld>
            <a:endParaRPr lang="en-US"/>
          </a:p>
        </p:txBody>
      </p:sp>
    </p:spTree>
  </p:cSld>
  <p:clrMapOvr>
    <a:masterClrMapping/>
  </p:clrMapOvr>
  <p:transition>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54BB534-A894-4439-A517-334977699D06}" type="datetimeFigureOut">
              <a:rPr lang="en-US" smtClean="0"/>
              <a:pPr/>
              <a:t>12/18/2012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E9E7A3-2E46-40B4-8FB4-F76899C4412A}" type="slidenum">
              <a:rPr lang="en-US" smtClean="0"/>
              <a:pPr/>
              <a:t>‹#›</a:t>
            </a:fld>
            <a:endParaRPr lang="en-US"/>
          </a:p>
        </p:txBody>
      </p:sp>
    </p:spTree>
  </p:cSld>
  <p:clrMapOvr>
    <a:masterClrMapping/>
  </p:clrMapOvr>
  <p:transition>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54BB534-A894-4439-A517-334977699D06}" type="datetimeFigureOut">
              <a:rPr lang="en-US" smtClean="0"/>
              <a:pPr/>
              <a:t>12/18/2012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7E9E7A3-2E46-40B4-8FB4-F76899C4412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heel spokes="1"/>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Role of Children</a:t>
            </a:r>
            <a:endParaRPr lang="en-US" dirty="0"/>
          </a:p>
        </p:txBody>
      </p:sp>
      <p:sp>
        <p:nvSpPr>
          <p:cNvPr id="3" name="Subtitle 2"/>
          <p:cNvSpPr>
            <a:spLocks noGrp="1"/>
          </p:cNvSpPr>
          <p:nvPr>
            <p:ph type="subTitle" idx="1"/>
          </p:nvPr>
        </p:nvSpPr>
        <p:spPr/>
        <p:txBody>
          <a:bodyPr/>
          <a:lstStyle/>
          <a:p>
            <a:r>
              <a:rPr lang="en-US" dirty="0" smtClean="0"/>
              <a:t>In the 17</a:t>
            </a:r>
            <a:r>
              <a:rPr lang="en-US" baseline="30000" dirty="0" smtClean="0"/>
              <a:t>th</a:t>
            </a:r>
            <a:r>
              <a:rPr lang="en-US" dirty="0"/>
              <a:t> </a:t>
            </a:r>
            <a:r>
              <a:rPr lang="en-US" dirty="0" smtClean="0"/>
              <a:t>and 18</a:t>
            </a:r>
            <a:r>
              <a:rPr lang="en-US" baseline="30000" dirty="0" smtClean="0"/>
              <a:t>th</a:t>
            </a:r>
            <a:r>
              <a:rPr lang="en-US" dirty="0" smtClean="0"/>
              <a:t> </a:t>
            </a:r>
            <a:r>
              <a:rPr lang="en-US" dirty="0" smtClean="0"/>
              <a:t>century</a:t>
            </a:r>
          </a:p>
          <a:p>
            <a:r>
              <a:rPr lang="en-US" dirty="0" smtClean="0"/>
              <a:t>by Holly </a:t>
            </a:r>
            <a:r>
              <a:rPr lang="en-US" dirty="0" err="1" smtClean="0"/>
              <a:t>Scheradella</a:t>
            </a:r>
            <a:r>
              <a:rPr lang="en-US" dirty="0" smtClean="0"/>
              <a:t> and Brandon Khoury</a:t>
            </a:r>
            <a:endParaRPr lang="en-US" b="1" dirty="0" smtClean="0"/>
          </a:p>
          <a:p>
            <a:endParaRPr lang="en-US" dirty="0"/>
          </a:p>
        </p:txBody>
      </p:sp>
    </p:spTree>
    <p:extLst>
      <p:ext uri="{BB962C8B-B14F-4D97-AF65-F5344CB8AC3E}">
        <p14:creationId xmlns="" xmlns:p14="http://schemas.microsoft.com/office/powerpoint/2010/main" val="2924384580"/>
      </p:ext>
    </p:extLst>
  </p:cSld>
  <p:clrMapOvr>
    <a:masterClrMapping/>
  </p:clrMapOvr>
  <p:transition>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Attitudes Toward Children</a:t>
            </a:r>
            <a:endParaRPr lang="en-US" dirty="0"/>
          </a:p>
        </p:txBody>
      </p:sp>
      <p:sp>
        <p:nvSpPr>
          <p:cNvPr id="3" name="Content Placeholder 2"/>
          <p:cNvSpPr>
            <a:spLocks noGrp="1"/>
          </p:cNvSpPr>
          <p:nvPr>
            <p:ph idx="1"/>
          </p:nvPr>
        </p:nvSpPr>
        <p:spPr/>
        <p:txBody>
          <a:bodyPr/>
          <a:lstStyle/>
          <a:p>
            <a:pPr>
              <a:buFont typeface="Wingdings" pitchFamily="2" charset="2"/>
              <a:buChar char="§"/>
            </a:pPr>
            <a:r>
              <a:rPr lang="en-US" dirty="0" smtClean="0"/>
              <a:t>Child mortality rate was high during this time period</a:t>
            </a:r>
          </a:p>
          <a:p>
            <a:pPr>
              <a:buFont typeface="Wingdings" pitchFamily="2" charset="2"/>
              <a:buChar char="§"/>
            </a:pPr>
            <a:r>
              <a:rPr lang="en-US" dirty="0" smtClean="0"/>
              <a:t>What did this do to parents?</a:t>
            </a:r>
          </a:p>
          <a:p>
            <a:pPr marL="137160" indent="0">
              <a:buNone/>
            </a:pPr>
            <a:r>
              <a:rPr lang="en-US" dirty="0"/>
              <a:t>	</a:t>
            </a:r>
            <a:r>
              <a:rPr lang="en-US" dirty="0" smtClean="0"/>
              <a:t>-Emotionally Unattached</a:t>
            </a:r>
          </a:p>
          <a:p>
            <a:pPr marL="137160" indent="0">
              <a:buNone/>
            </a:pPr>
            <a:r>
              <a:rPr lang="en-US" dirty="0"/>
              <a:t>	</a:t>
            </a:r>
            <a:r>
              <a:rPr lang="en-US" dirty="0" smtClean="0"/>
              <a:t>-Negligent </a:t>
            </a:r>
          </a:p>
          <a:p>
            <a:pPr>
              <a:buFont typeface="Wingdings" pitchFamily="2" charset="2"/>
              <a:buChar char="§"/>
            </a:pPr>
            <a:r>
              <a:rPr lang="en-US" dirty="0" smtClean="0"/>
              <a:t>Brutal/Violent Discipline</a:t>
            </a:r>
          </a:p>
          <a:p>
            <a:pPr>
              <a:buFont typeface="Wingdings" pitchFamily="2" charset="2"/>
              <a:buChar char="§"/>
            </a:pPr>
            <a:r>
              <a:rPr lang="en-US" dirty="0" smtClean="0"/>
              <a:t>Some parents cherished their children</a:t>
            </a:r>
          </a:p>
          <a:p>
            <a:pPr>
              <a:buFont typeface="Wingdings" pitchFamily="2" charset="2"/>
              <a:buChar char="§"/>
            </a:pPr>
            <a:endParaRPr lang="en-US" dirty="0" smtClean="0"/>
          </a:p>
          <a:p>
            <a:pPr marL="137160" indent="0">
              <a:buNone/>
            </a:pPr>
            <a:endParaRPr lang="en-US" dirty="0" smtClean="0"/>
          </a:p>
          <a:p>
            <a:pPr marL="137160" indent="0">
              <a:buNone/>
            </a:pPr>
            <a:endParaRPr lang="en-US" dirty="0"/>
          </a:p>
        </p:txBody>
      </p:sp>
    </p:spTree>
    <p:extLst>
      <p:ext uri="{BB962C8B-B14F-4D97-AF65-F5344CB8AC3E}">
        <p14:creationId xmlns="" xmlns:p14="http://schemas.microsoft.com/office/powerpoint/2010/main" val="2577202151"/>
      </p:ext>
    </p:extLst>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additive="base">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Enlightenment</a:t>
            </a:r>
            <a:endParaRPr lang="en-US" dirty="0"/>
          </a:p>
        </p:txBody>
      </p:sp>
      <p:sp>
        <p:nvSpPr>
          <p:cNvPr id="3" name="Content Placeholder 2"/>
          <p:cNvSpPr>
            <a:spLocks noGrp="1"/>
          </p:cNvSpPr>
          <p:nvPr>
            <p:ph idx="1"/>
          </p:nvPr>
        </p:nvSpPr>
        <p:spPr/>
        <p:txBody>
          <a:bodyPr/>
          <a:lstStyle/>
          <a:p>
            <a:pPr>
              <a:buFont typeface="Wingdings" pitchFamily="2" charset="2"/>
              <a:buChar char="§"/>
            </a:pPr>
            <a:r>
              <a:rPr lang="en-US" dirty="0" smtClean="0"/>
              <a:t>New attitude for taking care of and teaching children</a:t>
            </a:r>
          </a:p>
          <a:p>
            <a:pPr>
              <a:buFont typeface="Wingdings" pitchFamily="2" charset="2"/>
              <a:buChar char="§"/>
            </a:pPr>
            <a:r>
              <a:rPr lang="en-US" dirty="0" smtClean="0"/>
              <a:t>Caring and less Violent</a:t>
            </a:r>
          </a:p>
          <a:p>
            <a:pPr>
              <a:buFont typeface="Wingdings" pitchFamily="2" charset="2"/>
              <a:buChar char="§"/>
            </a:pPr>
            <a:r>
              <a:rPr lang="en-US" dirty="0" smtClean="0"/>
              <a:t>Why did these changes happen?</a:t>
            </a:r>
          </a:p>
          <a:p>
            <a:pPr>
              <a:buFont typeface="Wingdings" pitchFamily="2" charset="2"/>
              <a:buChar char="§"/>
            </a:pPr>
            <a:r>
              <a:rPr lang="en-US" dirty="0" smtClean="0"/>
              <a:t>Enlightenment ideal: celebration of Nature and Natural Laws</a:t>
            </a:r>
          </a:p>
          <a:p>
            <a:pPr>
              <a:buFont typeface="Wingdings" pitchFamily="2" charset="2"/>
              <a:buChar char="§"/>
            </a:pPr>
            <a:r>
              <a:rPr lang="en-US" dirty="0" smtClean="0"/>
              <a:t>Rousseau </a:t>
            </a:r>
          </a:p>
          <a:p>
            <a:pPr>
              <a:buFont typeface="Wingdings" pitchFamily="2" charset="2"/>
              <a:buChar char="§"/>
            </a:pPr>
            <a:endParaRPr lang="en-US" dirty="0"/>
          </a:p>
        </p:txBody>
      </p:sp>
    </p:spTree>
    <p:extLst>
      <p:ext uri="{BB962C8B-B14F-4D97-AF65-F5344CB8AC3E}">
        <p14:creationId xmlns="" xmlns:p14="http://schemas.microsoft.com/office/powerpoint/2010/main" val="2710558893"/>
      </p:ext>
    </p:extLst>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Elementary Schools</a:t>
            </a:r>
            <a:endParaRPr lang="en-US" dirty="0"/>
          </a:p>
        </p:txBody>
      </p:sp>
      <p:sp>
        <p:nvSpPr>
          <p:cNvPr id="3" name="Content Placeholder 2"/>
          <p:cNvSpPr>
            <a:spLocks noGrp="1"/>
          </p:cNvSpPr>
          <p:nvPr>
            <p:ph idx="1"/>
          </p:nvPr>
        </p:nvSpPr>
        <p:spPr/>
        <p:txBody>
          <a:bodyPr/>
          <a:lstStyle/>
          <a:p>
            <a:pPr>
              <a:buFont typeface="Wingdings" pitchFamily="2" charset="2"/>
              <a:buChar char="§"/>
            </a:pPr>
            <a:r>
              <a:rPr lang="en-US" dirty="0" smtClean="0"/>
              <a:t>2</a:t>
            </a:r>
            <a:r>
              <a:rPr lang="en-US" baseline="30000" dirty="0" smtClean="0"/>
              <a:t>nd </a:t>
            </a:r>
            <a:r>
              <a:rPr lang="en-US" dirty="0" smtClean="0"/>
              <a:t> half of 17</a:t>
            </a:r>
            <a:r>
              <a:rPr lang="en-US" baseline="30000" dirty="0" smtClean="0"/>
              <a:t>th</a:t>
            </a:r>
            <a:r>
              <a:rPr lang="en-US" dirty="0" smtClean="0"/>
              <a:t> Century</a:t>
            </a:r>
          </a:p>
          <a:p>
            <a:pPr>
              <a:buFont typeface="Wingdings" pitchFamily="2" charset="2"/>
              <a:buChar char="§"/>
            </a:pPr>
            <a:r>
              <a:rPr lang="en-US" dirty="0" smtClean="0"/>
              <a:t>Spread of education for children</a:t>
            </a:r>
          </a:p>
          <a:p>
            <a:pPr marL="585216" lvl="1" indent="0">
              <a:buNone/>
            </a:pPr>
            <a:r>
              <a:rPr lang="en-US" dirty="0" smtClean="0"/>
              <a:t>	-Schools expanded but did not accommodate masses</a:t>
            </a:r>
          </a:p>
          <a:p>
            <a:pPr marL="585216" lvl="1" indent="0">
              <a:buNone/>
            </a:pPr>
            <a:endParaRPr lang="en-US" dirty="0"/>
          </a:p>
          <a:p>
            <a:pPr>
              <a:buFont typeface="Wingdings" pitchFamily="2" charset="2"/>
              <a:buChar char="§"/>
            </a:pPr>
            <a:r>
              <a:rPr lang="en-US" dirty="0" smtClean="0"/>
              <a:t>Religious faith</a:t>
            </a:r>
          </a:p>
          <a:p>
            <a:pPr lvl="1">
              <a:buFont typeface="Wingdings" pitchFamily="2" charset="2"/>
              <a:buChar char="§"/>
            </a:pPr>
            <a:endParaRPr lang="en-US" dirty="0"/>
          </a:p>
          <a:p>
            <a:pPr>
              <a:buFont typeface="Wingdings" pitchFamily="2" charset="2"/>
              <a:buChar char="§"/>
            </a:pPr>
            <a:r>
              <a:rPr lang="en-US" dirty="0" smtClean="0"/>
              <a:t>Universal Education </a:t>
            </a:r>
          </a:p>
          <a:p>
            <a:pPr lvl="1">
              <a:buFont typeface="Wingdings" pitchFamily="2" charset="2"/>
              <a:buChar char="§"/>
            </a:pPr>
            <a:endParaRPr lang="en-US" dirty="0"/>
          </a:p>
          <a:p>
            <a:pPr lvl="1">
              <a:buFont typeface="Wingdings" pitchFamily="2" charset="2"/>
              <a:buChar char="§"/>
            </a:pPr>
            <a:endParaRPr lang="en-US" dirty="0" smtClean="0"/>
          </a:p>
        </p:txBody>
      </p:sp>
    </p:spTree>
    <p:extLst>
      <p:ext uri="{BB962C8B-B14F-4D97-AF65-F5344CB8AC3E}">
        <p14:creationId xmlns="" xmlns:p14="http://schemas.microsoft.com/office/powerpoint/2010/main" val="3185550268"/>
      </p:ext>
    </p:extLst>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Elementary Schools Cont.</a:t>
            </a:r>
            <a:endParaRPr lang="en-US" dirty="0"/>
          </a:p>
        </p:txBody>
      </p:sp>
      <p:sp>
        <p:nvSpPr>
          <p:cNvPr id="3" name="Content Placeholder 2"/>
          <p:cNvSpPr>
            <a:spLocks noGrp="1"/>
          </p:cNvSpPr>
          <p:nvPr>
            <p:ph idx="1"/>
          </p:nvPr>
        </p:nvSpPr>
        <p:spPr>
          <a:xfrm>
            <a:off x="457200" y="1600200"/>
            <a:ext cx="3733800" cy="4709160"/>
          </a:xfrm>
        </p:spPr>
        <p:txBody>
          <a:bodyPr/>
          <a:lstStyle/>
          <a:p>
            <a:r>
              <a:rPr lang="en-US" dirty="0" smtClean="0"/>
              <a:t>Scotland</a:t>
            </a:r>
          </a:p>
          <a:p>
            <a:pPr lvl="1"/>
            <a:r>
              <a:rPr lang="en-US" dirty="0" smtClean="0"/>
              <a:t>Salvation</a:t>
            </a:r>
          </a:p>
          <a:p>
            <a:pPr lvl="1"/>
            <a:r>
              <a:rPr lang="en-US" dirty="0" smtClean="0"/>
              <a:t>Parish schools</a:t>
            </a:r>
          </a:p>
          <a:p>
            <a:r>
              <a:rPr lang="en-US" dirty="0" smtClean="0"/>
              <a:t>England</a:t>
            </a:r>
          </a:p>
          <a:p>
            <a:pPr lvl="1"/>
            <a:r>
              <a:rPr lang="en-US" dirty="0" smtClean="0"/>
              <a:t>“Charity Schools”</a:t>
            </a:r>
          </a:p>
          <a:p>
            <a:r>
              <a:rPr lang="en-US" dirty="0" smtClean="0"/>
              <a:t>Habsburg Empire</a:t>
            </a:r>
          </a:p>
          <a:p>
            <a:pPr lvl="1"/>
            <a:r>
              <a:rPr lang="en-US" dirty="0" smtClean="0"/>
              <a:t>Expansion in rival German states</a:t>
            </a:r>
          </a:p>
          <a:p>
            <a:pPr lvl="1"/>
            <a:r>
              <a:rPr lang="en-US" dirty="0" smtClean="0"/>
              <a:t>Maria Theresa, education edict</a:t>
            </a:r>
          </a:p>
          <a:p>
            <a:pPr marL="585216" lvl="1" indent="0">
              <a:buNone/>
            </a:pPr>
            <a:endParaRPr lang="en-US" dirty="0" smtClean="0"/>
          </a:p>
          <a:p>
            <a:pPr lvl="1"/>
            <a:endParaRPr lang="en-US" dirty="0" smtClean="0"/>
          </a:p>
        </p:txBody>
      </p:sp>
      <p:sp>
        <p:nvSpPr>
          <p:cNvPr id="5" name="TextBox 4"/>
          <p:cNvSpPr txBox="1"/>
          <p:nvPr/>
        </p:nvSpPr>
        <p:spPr>
          <a:xfrm>
            <a:off x="4382589" y="1709218"/>
            <a:ext cx="3962400" cy="4659737"/>
          </a:xfrm>
          <a:prstGeom prst="rect">
            <a:avLst/>
          </a:prstGeom>
          <a:noFill/>
        </p:spPr>
        <p:txBody>
          <a:bodyPr wrap="square" rtlCol="0">
            <a:spAutoFit/>
          </a:bodyPr>
          <a:lstStyle/>
          <a:p>
            <a:pPr marL="548640" lvl="0" indent="-411480">
              <a:spcBef>
                <a:spcPct val="20000"/>
              </a:spcBef>
              <a:buClr>
                <a:prstClr val="white">
                  <a:shade val="95000"/>
                </a:prstClr>
              </a:buClr>
              <a:buSzPct val="65000"/>
              <a:buFont typeface="Wingdings 2"/>
              <a:buChar char=""/>
            </a:pPr>
            <a:r>
              <a:rPr lang="en-US" sz="2800" dirty="0" smtClean="0">
                <a:solidFill>
                  <a:prstClr val="white"/>
                </a:solidFill>
              </a:rPr>
              <a:t>France</a:t>
            </a:r>
          </a:p>
          <a:p>
            <a:pPr marL="937260" lvl="1" indent="-342900">
              <a:spcBef>
                <a:spcPct val="20000"/>
              </a:spcBef>
              <a:buClr>
                <a:prstClr val="white">
                  <a:shade val="95000"/>
                </a:prstClr>
              </a:buClr>
              <a:buSzPct val="65000"/>
              <a:buFont typeface="Wingdings" pitchFamily="2" charset="2"/>
              <a:buChar char="§"/>
            </a:pPr>
            <a:r>
              <a:rPr lang="en-US" sz="2400" dirty="0" smtClean="0">
                <a:solidFill>
                  <a:prstClr val="white"/>
                </a:solidFill>
              </a:rPr>
              <a:t>poor children</a:t>
            </a:r>
          </a:p>
          <a:p>
            <a:pPr marL="937260" lvl="1" indent="-342900">
              <a:spcBef>
                <a:spcPct val="20000"/>
              </a:spcBef>
              <a:buClr>
                <a:prstClr val="white">
                  <a:shade val="95000"/>
                </a:prstClr>
              </a:buClr>
              <a:buSzPct val="65000"/>
              <a:buFont typeface="Wingdings" pitchFamily="2" charset="2"/>
              <a:buChar char="§"/>
            </a:pPr>
            <a:r>
              <a:rPr lang="en-US" sz="2400" dirty="0" smtClean="0">
                <a:solidFill>
                  <a:prstClr val="white"/>
                </a:solidFill>
              </a:rPr>
              <a:t>Catechism and Prayer</a:t>
            </a:r>
          </a:p>
          <a:p>
            <a:pPr marL="937260" lvl="1" indent="-342900">
              <a:spcBef>
                <a:spcPct val="20000"/>
              </a:spcBef>
              <a:buClr>
                <a:prstClr val="white">
                  <a:shade val="95000"/>
                </a:prstClr>
              </a:buClr>
              <a:buSzPct val="65000"/>
              <a:buFont typeface="Wingdings" pitchFamily="2" charset="2"/>
              <a:buChar char="§"/>
            </a:pPr>
            <a:r>
              <a:rPr lang="en-US" sz="2400" dirty="0" smtClean="0">
                <a:solidFill>
                  <a:prstClr val="white"/>
                </a:solidFill>
              </a:rPr>
              <a:t>Reading/Writing</a:t>
            </a:r>
          </a:p>
          <a:p>
            <a:pPr marL="548640" lvl="0" indent="-411480">
              <a:spcBef>
                <a:spcPct val="20000"/>
              </a:spcBef>
              <a:buClr>
                <a:prstClr val="white">
                  <a:shade val="95000"/>
                </a:prstClr>
              </a:buClr>
              <a:buSzPct val="65000"/>
              <a:buFont typeface="Wingdings 2"/>
              <a:buChar char=""/>
            </a:pPr>
            <a:r>
              <a:rPr lang="en-US" sz="2800" dirty="0" smtClean="0">
                <a:solidFill>
                  <a:prstClr val="white"/>
                </a:solidFill>
              </a:rPr>
              <a:t>Prussia</a:t>
            </a:r>
          </a:p>
          <a:p>
            <a:pPr marL="1051560" lvl="1" indent="-457200">
              <a:spcBef>
                <a:spcPct val="20000"/>
              </a:spcBef>
              <a:buClr>
                <a:prstClr val="white">
                  <a:shade val="95000"/>
                </a:prstClr>
              </a:buClr>
              <a:buSzPct val="65000"/>
              <a:buFont typeface="Wingdings" pitchFamily="2" charset="2"/>
              <a:buChar char="§"/>
            </a:pPr>
            <a:r>
              <a:rPr lang="en-US" sz="2800" dirty="0" smtClean="0">
                <a:solidFill>
                  <a:prstClr val="white"/>
                </a:solidFill>
              </a:rPr>
              <a:t>Universal</a:t>
            </a:r>
          </a:p>
          <a:p>
            <a:pPr marL="1051560" lvl="1" indent="-457200">
              <a:spcBef>
                <a:spcPct val="20000"/>
              </a:spcBef>
              <a:buClr>
                <a:prstClr val="white">
                  <a:shade val="95000"/>
                </a:prstClr>
              </a:buClr>
              <a:buSzPct val="65000"/>
              <a:buFont typeface="Wingdings" pitchFamily="2" charset="2"/>
              <a:buChar char="§"/>
            </a:pPr>
            <a:r>
              <a:rPr lang="en-US" sz="2800" dirty="0" smtClean="0">
                <a:solidFill>
                  <a:prstClr val="white"/>
                </a:solidFill>
              </a:rPr>
              <a:t>Protestant </a:t>
            </a:r>
            <a:endParaRPr lang="en-US" sz="2800" dirty="0">
              <a:solidFill>
                <a:prstClr val="white"/>
              </a:solidFill>
            </a:endParaRPr>
          </a:p>
          <a:p>
            <a:pPr marL="594360" lvl="1">
              <a:spcBef>
                <a:spcPct val="20000"/>
              </a:spcBef>
              <a:buClr>
                <a:prstClr val="white">
                  <a:shade val="95000"/>
                </a:prstClr>
              </a:buClr>
              <a:buSzPct val="65000"/>
            </a:pPr>
            <a:endParaRPr lang="en-US" sz="2400" dirty="0" smtClean="0">
              <a:solidFill>
                <a:prstClr val="white"/>
              </a:solidFill>
            </a:endParaRPr>
          </a:p>
          <a:p>
            <a:pPr marL="480060" indent="-342900">
              <a:spcBef>
                <a:spcPct val="20000"/>
              </a:spcBef>
              <a:buClr>
                <a:prstClr val="white">
                  <a:shade val="95000"/>
                </a:prstClr>
              </a:buClr>
              <a:buSzPct val="65000"/>
              <a:buFont typeface="Wingdings" pitchFamily="2" charset="2"/>
              <a:buChar char="§"/>
            </a:pPr>
            <a:endParaRPr lang="en-US" sz="2400" dirty="0" smtClean="0">
              <a:solidFill>
                <a:prstClr val="white"/>
              </a:solidFill>
            </a:endParaRPr>
          </a:p>
        </p:txBody>
      </p:sp>
    </p:spTree>
    <p:extLst>
      <p:ext uri="{BB962C8B-B14F-4D97-AF65-F5344CB8AC3E}">
        <p14:creationId xmlns="" xmlns:p14="http://schemas.microsoft.com/office/powerpoint/2010/main" val="2856220356"/>
      </p:ext>
    </p:extLst>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down)">
                                      <p:cBhvr>
                                        <p:cTn id="26" dur="500"/>
                                        <p:tgtEl>
                                          <p:spTgt spid="3">
                                            <p:txEl>
                                              <p:pRg st="5" end="5"/>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down)">
                                      <p:cBhvr>
                                        <p:cTn id="29" dur="500"/>
                                        <p:tgtEl>
                                          <p:spTgt spid="3">
                                            <p:txEl>
                                              <p:pRg st="6" end="6"/>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wipe(down)">
                                      <p:cBhvr>
                                        <p:cTn id="37" dur="500"/>
                                        <p:tgtEl>
                                          <p:spTgt spid="5">
                                            <p:txEl>
                                              <p:pRg st="0" end="0"/>
                                            </p:txEl>
                                          </p:spTgt>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5">
                                            <p:txEl>
                                              <p:pRg st="1" end="1"/>
                                            </p:txEl>
                                          </p:spTgt>
                                        </p:tgtEl>
                                        <p:attrNameLst>
                                          <p:attrName>style.visibility</p:attrName>
                                        </p:attrNameLst>
                                      </p:cBhvr>
                                      <p:to>
                                        <p:strVal val="visible"/>
                                      </p:to>
                                    </p:set>
                                    <p:animEffect transition="in" filter="wipe(down)">
                                      <p:cBhvr>
                                        <p:cTn id="40" dur="500"/>
                                        <p:tgtEl>
                                          <p:spTgt spid="5">
                                            <p:txEl>
                                              <p:pRg st="1" end="1"/>
                                            </p:txEl>
                                          </p:spTgt>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Effect transition="in" filter="wipe(down)">
                                      <p:cBhvr>
                                        <p:cTn id="43" dur="500"/>
                                        <p:tgtEl>
                                          <p:spTgt spid="5">
                                            <p:txEl>
                                              <p:pRg st="2" end="2"/>
                                            </p:txEl>
                                          </p:spTgt>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5">
                                            <p:txEl>
                                              <p:pRg st="3" end="3"/>
                                            </p:txEl>
                                          </p:spTgt>
                                        </p:tgtEl>
                                        <p:attrNameLst>
                                          <p:attrName>style.visibility</p:attrName>
                                        </p:attrNameLst>
                                      </p:cBhvr>
                                      <p:to>
                                        <p:strVal val="visible"/>
                                      </p:to>
                                    </p:set>
                                    <p:animEffect transition="in" filter="wipe(down)">
                                      <p:cBhvr>
                                        <p:cTn id="46" dur="500"/>
                                        <p:tgtEl>
                                          <p:spTgt spid="5">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5">
                                            <p:txEl>
                                              <p:pRg st="4" end="4"/>
                                            </p:txEl>
                                          </p:spTgt>
                                        </p:tgtEl>
                                        <p:attrNameLst>
                                          <p:attrName>style.visibility</p:attrName>
                                        </p:attrNameLst>
                                      </p:cBhvr>
                                      <p:to>
                                        <p:strVal val="visible"/>
                                      </p:to>
                                    </p:set>
                                    <p:animEffect transition="in" filter="wipe(down)">
                                      <p:cBhvr>
                                        <p:cTn id="51" dur="500"/>
                                        <p:tgtEl>
                                          <p:spTgt spid="5">
                                            <p:txEl>
                                              <p:pRg st="4" end="4"/>
                                            </p:txEl>
                                          </p:spTgt>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5">
                                            <p:txEl>
                                              <p:pRg st="5" end="5"/>
                                            </p:txEl>
                                          </p:spTgt>
                                        </p:tgtEl>
                                        <p:attrNameLst>
                                          <p:attrName>style.visibility</p:attrName>
                                        </p:attrNameLst>
                                      </p:cBhvr>
                                      <p:to>
                                        <p:strVal val="visible"/>
                                      </p:to>
                                    </p:set>
                                    <p:animEffect transition="in" filter="wipe(down)">
                                      <p:cBhvr>
                                        <p:cTn id="54" dur="500"/>
                                        <p:tgtEl>
                                          <p:spTgt spid="5">
                                            <p:txEl>
                                              <p:pRg st="5" end="5"/>
                                            </p:txEl>
                                          </p:spTgt>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5">
                                            <p:txEl>
                                              <p:pRg st="6" end="6"/>
                                            </p:txEl>
                                          </p:spTgt>
                                        </p:tgtEl>
                                        <p:attrNameLst>
                                          <p:attrName>style.visibility</p:attrName>
                                        </p:attrNameLst>
                                      </p:cBhvr>
                                      <p:to>
                                        <p:strVal val="visible"/>
                                      </p:to>
                                    </p:set>
                                    <p:animEffect transition="in" filter="wipe(down)">
                                      <p:cBhvr>
                                        <p:cTn id="5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69</TotalTime>
  <Words>465</Words>
  <Application>Microsoft Office PowerPoint</Application>
  <PresentationFormat>On-screen Show (4:3)</PresentationFormat>
  <Paragraphs>49</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The Role of Children</vt:lpstr>
      <vt:lpstr>Attitudes Toward Children</vt:lpstr>
      <vt:lpstr>The Enlightenment</vt:lpstr>
      <vt:lpstr>Elementary Schools</vt:lpstr>
      <vt:lpstr>Elementary Schools Cont.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Children</dc:title>
  <dc:creator>admin</dc:creator>
  <cp:lastModifiedBy>Owner</cp:lastModifiedBy>
  <cp:revision>9</cp:revision>
  <dcterms:created xsi:type="dcterms:W3CDTF">2012-12-06T14:34:40Z</dcterms:created>
  <dcterms:modified xsi:type="dcterms:W3CDTF">2012-12-19T04:31:29Z</dcterms:modified>
</cp:coreProperties>
</file>